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itillium Web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i7dJiKpXb/faXK4YenIoBJkieC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52482f52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1552482f52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7" name="Google Shape;12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5" name="Google Shape;2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5" name="Google Shape;2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9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9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19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9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0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20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0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0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6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" name="Google Shape;33;p21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1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22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0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" name="Google Shape;39;p22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3" name="Google Shape;43;p23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23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/>
          <p:nvPr/>
        </p:nvSpPr>
        <p:spPr>
          <a:xfrm>
            <a:off x="1236897" y="2731990"/>
            <a:ext cx="3258903" cy="109706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1795650" y="2680220"/>
            <a:ext cx="30501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Food Map Redesign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552482f526_3_0"/>
          <p:cNvSpPr txBox="1">
            <a:spLocks noGrp="1"/>
          </p:cNvSpPr>
          <p:nvPr>
            <p:ph type="body" idx="1"/>
          </p:nvPr>
        </p:nvSpPr>
        <p:spPr>
          <a:xfrm>
            <a:off x="1895474" y="1871663"/>
            <a:ext cx="4105275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 process of an apricot jam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552482f526_3_0"/>
          <p:cNvSpPr txBox="1">
            <a:spLocks noGrp="1"/>
          </p:cNvSpPr>
          <p:nvPr>
            <p:ph type="body" idx="2"/>
          </p:nvPr>
        </p:nvSpPr>
        <p:spPr>
          <a:xfrm>
            <a:off x="1895474" y="2236788"/>
            <a:ext cx="2524125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Jam food system map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552482f526_3_0"/>
          <p:cNvSpPr txBox="1">
            <a:spLocks noGrp="1"/>
          </p:cNvSpPr>
          <p:nvPr>
            <p:ph type="body" idx="3"/>
          </p:nvPr>
        </p:nvSpPr>
        <p:spPr>
          <a:xfrm>
            <a:off x="1895474" y="2622550"/>
            <a:ext cx="3990976" cy="61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can we increase sustainability in a processed food?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1552482f526_3_0"/>
          <p:cNvSpPr txBox="1">
            <a:spLocks noGrp="1"/>
          </p:cNvSpPr>
          <p:nvPr>
            <p:ph type="body" idx="5"/>
          </p:nvPr>
        </p:nvSpPr>
        <p:spPr>
          <a:xfrm>
            <a:off x="1473200" y="1878013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22" name="Google Shape;122;g1552482f526_3_0"/>
          <p:cNvSpPr txBox="1">
            <a:spLocks noGrp="1"/>
          </p:cNvSpPr>
          <p:nvPr>
            <p:ph type="body" idx="6"/>
          </p:nvPr>
        </p:nvSpPr>
        <p:spPr>
          <a:xfrm>
            <a:off x="1473200" y="2243138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23" name="Google Shape;123;g1552482f526_3_0"/>
          <p:cNvSpPr txBox="1">
            <a:spLocks noGrp="1"/>
          </p:cNvSpPr>
          <p:nvPr>
            <p:ph type="body" idx="7"/>
          </p:nvPr>
        </p:nvSpPr>
        <p:spPr>
          <a:xfrm>
            <a:off x="1473200" y="2628900"/>
            <a:ext cx="461963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124" name="Google Shape;124;g1552482f526_3_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-36700" y="302096"/>
            <a:ext cx="11322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GB" sz="5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Production process of an apricot jam</a:t>
            </a:r>
            <a:endParaRPr dirty="0"/>
          </a:p>
        </p:txBody>
      </p:sp>
      <p:cxnSp>
        <p:nvCxnSpPr>
          <p:cNvPr id="131" name="Google Shape;131;p2"/>
          <p:cNvCxnSpPr/>
          <p:nvPr/>
        </p:nvCxnSpPr>
        <p:spPr>
          <a:xfrm>
            <a:off x="3741482" y="370790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2" name="Google Shape;132;p2"/>
          <p:cNvCxnSpPr/>
          <p:nvPr/>
        </p:nvCxnSpPr>
        <p:spPr>
          <a:xfrm>
            <a:off x="5708350" y="3659481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3" name="Google Shape;133;p2"/>
          <p:cNvCxnSpPr/>
          <p:nvPr/>
        </p:nvCxnSpPr>
        <p:spPr>
          <a:xfrm>
            <a:off x="2555791" y="210144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4" name="Google Shape;134;p2"/>
          <p:cNvCxnSpPr/>
          <p:nvPr/>
        </p:nvCxnSpPr>
        <p:spPr>
          <a:xfrm>
            <a:off x="10551525" y="3953075"/>
            <a:ext cx="9900" cy="106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35" name="Google Shape;135;p2"/>
          <p:cNvSpPr txBox="1"/>
          <p:nvPr/>
        </p:nvSpPr>
        <p:spPr>
          <a:xfrm>
            <a:off x="338636" y="3361854"/>
            <a:ext cx="15189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175337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Picking apricots at the apricot tree field</a:t>
            </a:r>
            <a:endParaRPr/>
          </a:p>
        </p:txBody>
      </p:sp>
      <p:sp>
        <p:nvSpPr>
          <p:cNvPr id="136" name="Google Shape;136;p2"/>
          <p:cNvSpPr txBox="1"/>
          <p:nvPr/>
        </p:nvSpPr>
        <p:spPr>
          <a:xfrm>
            <a:off x="2364975" y="3556105"/>
            <a:ext cx="12840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/>
          </a:p>
        </p:txBody>
      </p:sp>
      <p:sp>
        <p:nvSpPr>
          <p:cNvPr id="137" name="Google Shape;137;p2"/>
          <p:cNvSpPr txBox="1"/>
          <p:nvPr/>
        </p:nvSpPr>
        <p:spPr>
          <a:xfrm>
            <a:off x="4895173" y="2989164"/>
            <a:ext cx="415500" cy="32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/>
          </a:p>
        </p:txBody>
      </p:sp>
      <p:sp>
        <p:nvSpPr>
          <p:cNvPr id="138" name="Google Shape;138;p2"/>
          <p:cNvSpPr txBox="1"/>
          <p:nvPr/>
        </p:nvSpPr>
        <p:spPr>
          <a:xfrm>
            <a:off x="4479673" y="2998038"/>
            <a:ext cx="415500" cy="33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1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√</a:t>
            </a:r>
            <a:endParaRPr/>
          </a:p>
        </p:txBody>
      </p:sp>
      <p:sp>
        <p:nvSpPr>
          <p:cNvPr id="139" name="Google Shape;139;p2"/>
          <p:cNvSpPr txBox="1"/>
          <p:nvPr/>
        </p:nvSpPr>
        <p:spPr>
          <a:xfrm>
            <a:off x="6095939" y="3515444"/>
            <a:ext cx="10908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washing</a:t>
            </a:r>
            <a:endParaRPr/>
          </a:p>
        </p:txBody>
      </p:sp>
      <p:cxnSp>
        <p:nvCxnSpPr>
          <p:cNvPr id="140" name="Google Shape;140;p2"/>
          <p:cNvCxnSpPr/>
          <p:nvPr/>
        </p:nvCxnSpPr>
        <p:spPr>
          <a:xfrm>
            <a:off x="7297450" y="366723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1" name="Google Shape;141;p2"/>
          <p:cNvCxnSpPr/>
          <p:nvPr/>
        </p:nvCxnSpPr>
        <p:spPr>
          <a:xfrm>
            <a:off x="1995149" y="37078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2" name="Google Shape;142;p2"/>
          <p:cNvSpPr txBox="1"/>
          <p:nvPr/>
        </p:nvSpPr>
        <p:spPr>
          <a:xfrm>
            <a:off x="4018373" y="2808600"/>
            <a:ext cx="1678800" cy="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162162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Grading/sorting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"/>
          <p:cNvSpPr txBox="1"/>
          <p:nvPr/>
        </p:nvSpPr>
        <p:spPr>
          <a:xfrm>
            <a:off x="7498050" y="3390649"/>
            <a:ext cx="18909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824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Cutting / seed removal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"/>
          <p:cNvSpPr txBox="1"/>
          <p:nvPr/>
        </p:nvSpPr>
        <p:spPr>
          <a:xfrm>
            <a:off x="9711775" y="3086550"/>
            <a:ext cx="2187300" cy="7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595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Apricots mixed with sugar (and any other ingredients)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"/>
          <p:cNvSpPr txBox="1"/>
          <p:nvPr/>
        </p:nvSpPr>
        <p:spPr>
          <a:xfrm>
            <a:off x="2832691" y="1982600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"/>
          <p:cNvSpPr txBox="1"/>
          <p:nvPr/>
        </p:nvSpPr>
        <p:spPr>
          <a:xfrm>
            <a:off x="6558988" y="1734800"/>
            <a:ext cx="15189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 sugar to jam making factory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"/>
          <p:cNvSpPr txBox="1"/>
          <p:nvPr/>
        </p:nvSpPr>
        <p:spPr>
          <a:xfrm>
            <a:off x="670433" y="1311708"/>
            <a:ext cx="1418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Sugar cane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2"/>
          <p:cNvCxnSpPr/>
          <p:nvPr/>
        </p:nvCxnSpPr>
        <p:spPr>
          <a:xfrm>
            <a:off x="4116700" y="2101445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9" name="Google Shape;149;p2"/>
          <p:cNvCxnSpPr/>
          <p:nvPr/>
        </p:nvCxnSpPr>
        <p:spPr>
          <a:xfrm>
            <a:off x="6241040" y="2057120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0" name="Google Shape;150;p2"/>
          <p:cNvCxnSpPr>
            <a:stCxn id="146" idx="3"/>
          </p:cNvCxnSpPr>
          <p:nvPr/>
        </p:nvCxnSpPr>
        <p:spPr>
          <a:xfrm>
            <a:off x="8077888" y="2080850"/>
            <a:ext cx="2184300" cy="973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1" name="Google Shape;151;p2"/>
          <p:cNvCxnSpPr/>
          <p:nvPr/>
        </p:nvCxnSpPr>
        <p:spPr>
          <a:xfrm>
            <a:off x="9411908" y="36080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2" name="Google Shape;152;p2"/>
          <p:cNvSpPr txBox="1"/>
          <p:nvPr/>
        </p:nvSpPr>
        <p:spPr>
          <a:xfrm>
            <a:off x="9632665" y="5129212"/>
            <a:ext cx="1891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Heating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"/>
          <p:cNvSpPr txBox="1"/>
          <p:nvPr/>
        </p:nvSpPr>
        <p:spPr>
          <a:xfrm>
            <a:off x="7915300" y="5161475"/>
            <a:ext cx="14598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Packaging the jam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123123" y="5237359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5" name="Google Shape;155;p2"/>
          <p:cNvCxnSpPr/>
          <p:nvPr/>
        </p:nvCxnSpPr>
        <p:spPr>
          <a:xfrm rot="10800000">
            <a:off x="9465320" y="5306943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6" name="Google Shape;156;p2"/>
          <p:cNvCxnSpPr/>
          <p:nvPr/>
        </p:nvCxnSpPr>
        <p:spPr>
          <a:xfrm rot="10800000">
            <a:off x="7497963" y="5339236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7" name="Google Shape;157;p2"/>
          <p:cNvSpPr txBox="1"/>
          <p:nvPr/>
        </p:nvSpPr>
        <p:spPr>
          <a:xfrm>
            <a:off x="3648975" y="4954018"/>
            <a:ext cx="1891200" cy="9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Selling points (e.g. supermarkets, restaurants, etc.)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4475675" y="1824100"/>
            <a:ext cx="1683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Sugar production factory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9" name="Google Shape;159;p2"/>
          <p:cNvCxnSpPr/>
          <p:nvPr/>
        </p:nvCxnSpPr>
        <p:spPr>
          <a:xfrm rot="10800000">
            <a:off x="5668562" y="5409918"/>
            <a:ext cx="477213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60" name="Google Shape;16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0075" y="1627186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"/>
          <p:cNvSpPr txBox="1"/>
          <p:nvPr/>
        </p:nvSpPr>
        <p:spPr>
          <a:xfrm>
            <a:off x="747074" y="2720750"/>
            <a:ext cx="1740975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62" name="Google Shape;16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6350" y="3296882"/>
            <a:ext cx="1418100" cy="94366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"/>
          <p:cNvSpPr txBox="1"/>
          <p:nvPr/>
        </p:nvSpPr>
        <p:spPr>
          <a:xfrm>
            <a:off x="4098325" y="41489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164" name="Google Shape;164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6078" y="3977214"/>
            <a:ext cx="1284000" cy="96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"/>
          <p:cNvSpPr txBox="1"/>
          <p:nvPr/>
        </p:nvSpPr>
        <p:spPr>
          <a:xfrm>
            <a:off x="277502" y="4895512"/>
            <a:ext cx="1891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171" name="Google Shape;171;p3"/>
          <p:cNvSpPr txBox="1"/>
          <p:nvPr/>
        </p:nvSpPr>
        <p:spPr>
          <a:xfrm>
            <a:off x="122370" y="351748"/>
            <a:ext cx="6629400" cy="1008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sz="5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Jam food system map</a:t>
            </a:r>
            <a:endParaRPr/>
          </a:p>
        </p:txBody>
      </p:sp>
      <p:sp>
        <p:nvSpPr>
          <p:cNvPr id="172" name="Google Shape;172;p3"/>
          <p:cNvSpPr/>
          <p:nvPr/>
        </p:nvSpPr>
        <p:spPr>
          <a:xfrm>
            <a:off x="2429164" y="1905689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3"/>
          <p:cNvSpPr/>
          <p:nvPr/>
        </p:nvSpPr>
        <p:spPr>
          <a:xfrm rot="1519040">
            <a:off x="4325823" y="2025931"/>
            <a:ext cx="850265" cy="2239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3"/>
          <p:cNvSpPr/>
          <p:nvPr/>
        </p:nvSpPr>
        <p:spPr>
          <a:xfrm rot="10800000">
            <a:off x="9107054" y="4550532"/>
            <a:ext cx="1066157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3"/>
          <p:cNvSpPr/>
          <p:nvPr/>
        </p:nvSpPr>
        <p:spPr>
          <a:xfrm rot="10800000">
            <a:off x="9272997" y="5390500"/>
            <a:ext cx="959100" cy="266700"/>
          </a:xfrm>
          <a:prstGeom prst="rightArrow">
            <a:avLst>
              <a:gd name="adj1" fmla="val 3127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"/>
          <p:cNvSpPr/>
          <p:nvPr/>
        </p:nvSpPr>
        <p:spPr>
          <a:xfrm rot="10800000">
            <a:off x="7279240" y="2575179"/>
            <a:ext cx="723720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"/>
          <p:cNvSpPr/>
          <p:nvPr/>
        </p:nvSpPr>
        <p:spPr>
          <a:xfrm rot="-9322536">
            <a:off x="6952419" y="4469298"/>
            <a:ext cx="772557" cy="22405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3"/>
          <p:cNvSpPr/>
          <p:nvPr/>
        </p:nvSpPr>
        <p:spPr>
          <a:xfrm>
            <a:off x="2440192" y="4469272"/>
            <a:ext cx="3639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3"/>
          <p:cNvSpPr/>
          <p:nvPr/>
        </p:nvSpPr>
        <p:spPr>
          <a:xfrm>
            <a:off x="2337493" y="5775302"/>
            <a:ext cx="1452926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3"/>
          <p:cNvSpPr/>
          <p:nvPr/>
        </p:nvSpPr>
        <p:spPr>
          <a:xfrm>
            <a:off x="3941380" y="4469283"/>
            <a:ext cx="8094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3"/>
          <p:cNvSpPr/>
          <p:nvPr/>
        </p:nvSpPr>
        <p:spPr>
          <a:xfrm rot="7521208">
            <a:off x="4917919" y="5454504"/>
            <a:ext cx="954514" cy="18138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450" y="1396760"/>
            <a:ext cx="1851025" cy="138466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"/>
          <p:cNvSpPr txBox="1"/>
          <p:nvPr/>
        </p:nvSpPr>
        <p:spPr>
          <a:xfrm>
            <a:off x="347525" y="2709350"/>
            <a:ext cx="1733824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84" name="Google Shape;18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3600" y="1505275"/>
            <a:ext cx="1452925" cy="97366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"/>
          <p:cNvSpPr txBox="1"/>
          <p:nvPr/>
        </p:nvSpPr>
        <p:spPr>
          <a:xfrm>
            <a:off x="2781450" y="24391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186" name="Google Shape;186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48649" y="1839352"/>
            <a:ext cx="1106675" cy="147163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"/>
          <p:cNvSpPr txBox="1"/>
          <p:nvPr/>
        </p:nvSpPr>
        <p:spPr>
          <a:xfrm>
            <a:off x="8048799" y="3194300"/>
            <a:ext cx="1725125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88" name="Google Shape;188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37850" y="1839361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"/>
          <p:cNvSpPr txBox="1"/>
          <p:nvPr/>
        </p:nvSpPr>
        <p:spPr>
          <a:xfrm>
            <a:off x="9955425" y="2981450"/>
            <a:ext cx="17004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90" name="Google Shape;190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6175" y="4372297"/>
            <a:ext cx="2142300" cy="142132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"/>
          <p:cNvSpPr txBox="1"/>
          <p:nvPr/>
        </p:nvSpPr>
        <p:spPr>
          <a:xfrm>
            <a:off x="16981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sp>
        <p:nvSpPr>
          <p:cNvPr id="192" name="Google Shape;192;p3"/>
          <p:cNvSpPr txBox="1"/>
          <p:nvPr/>
        </p:nvSpPr>
        <p:spPr>
          <a:xfrm>
            <a:off x="2890700" y="4405225"/>
            <a:ext cx="1008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232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Labels</a:t>
            </a:r>
            <a:endParaRPr/>
          </a:p>
        </p:txBody>
      </p:sp>
      <p:pic>
        <p:nvPicPr>
          <p:cNvPr id="193" name="Google Shape;193;p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01848" y="5354683"/>
            <a:ext cx="1617975" cy="11698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"/>
          <p:cNvSpPr txBox="1"/>
          <p:nvPr/>
        </p:nvSpPr>
        <p:spPr>
          <a:xfrm>
            <a:off x="3801838" y="62524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195" name="Google Shape;195;p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261046" y="3866071"/>
            <a:ext cx="1452925" cy="972187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"/>
          <p:cNvSpPr txBox="1"/>
          <p:nvPr/>
        </p:nvSpPr>
        <p:spPr>
          <a:xfrm>
            <a:off x="10201825" y="4774513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sp>
        <p:nvSpPr>
          <p:cNvPr id="197" name="Google Shape;197;p3"/>
          <p:cNvSpPr txBox="1"/>
          <p:nvPr/>
        </p:nvSpPr>
        <p:spPr>
          <a:xfrm>
            <a:off x="10261050" y="5347750"/>
            <a:ext cx="1008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232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Sand</a:t>
            </a:r>
            <a:endParaRPr/>
          </a:p>
        </p:txBody>
      </p:sp>
      <p:pic>
        <p:nvPicPr>
          <p:cNvPr id="198" name="Google Shape;198;p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859875" y="4390625"/>
            <a:ext cx="1218550" cy="13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"/>
          <p:cNvSpPr txBox="1"/>
          <p:nvPr/>
        </p:nvSpPr>
        <p:spPr>
          <a:xfrm>
            <a:off x="7837388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pic>
        <p:nvPicPr>
          <p:cNvPr id="200" name="Google Shape;200;p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92561" y="2420987"/>
            <a:ext cx="2326049" cy="227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"/>
          <p:cNvSpPr txBox="1"/>
          <p:nvPr/>
        </p:nvSpPr>
        <p:spPr>
          <a:xfrm>
            <a:off x="5196125" y="46203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"/>
          <p:cNvSpPr/>
          <p:nvPr/>
        </p:nvSpPr>
        <p:spPr>
          <a:xfrm rot="10800000">
            <a:off x="9423479" y="2521658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208" name="Google Shape;208;p16"/>
          <p:cNvSpPr txBox="1"/>
          <p:nvPr/>
        </p:nvSpPr>
        <p:spPr>
          <a:xfrm>
            <a:off x="391075" y="387950"/>
            <a:ext cx="9004800" cy="12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4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 can we increase sustainability in a processed food?</a:t>
            </a:r>
            <a:endParaRPr/>
          </a:p>
        </p:txBody>
      </p:sp>
      <p:sp>
        <p:nvSpPr>
          <p:cNvPr id="209" name="Google Shape;209;p16"/>
          <p:cNvSpPr txBox="1"/>
          <p:nvPr/>
        </p:nvSpPr>
        <p:spPr>
          <a:xfrm>
            <a:off x="1091166" y="2912700"/>
            <a:ext cx="109365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 for local ingredients - decrease transportation (by land, air and water) </a:t>
            </a:r>
            <a:endParaRPr/>
          </a:p>
        </p:txBody>
      </p:sp>
      <p:sp>
        <p:nvSpPr>
          <p:cNvPr id="210" name="Google Shape;210;p16"/>
          <p:cNvSpPr txBox="1"/>
          <p:nvPr/>
        </p:nvSpPr>
        <p:spPr>
          <a:xfrm>
            <a:off x="1091166" y="3811200"/>
            <a:ext cx="90048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 for seasonal ingredients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1091166" y="4611400"/>
            <a:ext cx="90048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 for organic ingredients</a:t>
            </a:r>
            <a:endParaRPr/>
          </a:p>
        </p:txBody>
      </p:sp>
      <p:sp>
        <p:nvSpPr>
          <p:cNvPr id="212" name="Google Shape;212;p16"/>
          <p:cNvSpPr txBox="1"/>
          <p:nvPr/>
        </p:nvSpPr>
        <p:spPr>
          <a:xfrm>
            <a:off x="1091166" y="2089375"/>
            <a:ext cx="109365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ways are: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17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7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7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5442775" y="3431743"/>
            <a:ext cx="1318867" cy="709612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7"/>
          <p:cNvSpPr txBox="1"/>
          <p:nvPr/>
        </p:nvSpPr>
        <p:spPr>
          <a:xfrm>
            <a:off x="5445297" y="3429000"/>
            <a:ext cx="184132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GB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"/>
          <p:cNvSpPr/>
          <p:nvPr/>
        </p:nvSpPr>
        <p:spPr>
          <a:xfrm>
            <a:off x="4760913" y="2351088"/>
            <a:ext cx="2654300" cy="709612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8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29" name="Google Shape;229;p18"/>
          <p:cNvSpPr txBox="1"/>
          <p:nvPr/>
        </p:nvSpPr>
        <p:spPr>
          <a:xfrm>
            <a:off x="4641405" y="2336562"/>
            <a:ext cx="29091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GB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214</Words>
  <Application>Microsoft Office PowerPoint</Application>
  <PresentationFormat>Widescreen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Titillium Web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Petros and Miretta Malioti</dc:creator>
  <cp:lastModifiedBy>Petros and Miretta Malioti</cp:lastModifiedBy>
  <cp:revision>3</cp:revision>
  <dcterms:created xsi:type="dcterms:W3CDTF">2022-06-09T09:02:39Z</dcterms:created>
  <dcterms:modified xsi:type="dcterms:W3CDTF">2022-09-18T13:10:53Z</dcterms:modified>
</cp:coreProperties>
</file>